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82" r:id="rId3"/>
    <p:sldId id="260" r:id="rId4"/>
    <p:sldId id="261" r:id="rId5"/>
    <p:sldId id="290" r:id="rId6"/>
    <p:sldId id="263" r:id="rId7"/>
    <p:sldId id="265" r:id="rId8"/>
    <p:sldId id="267" r:id="rId9"/>
    <p:sldId id="280" r:id="rId10"/>
    <p:sldId id="264" r:id="rId11"/>
    <p:sldId id="268" r:id="rId12"/>
    <p:sldId id="269" r:id="rId13"/>
    <p:sldId id="271" r:id="rId14"/>
    <p:sldId id="276" r:id="rId15"/>
    <p:sldId id="283" r:id="rId16"/>
    <p:sldId id="274" r:id="rId17"/>
    <p:sldId id="277" r:id="rId18"/>
    <p:sldId id="279" r:id="rId19"/>
    <p:sldId id="28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D4232-84A1-473D-A770-519AD5470541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B23A3-8565-42B0-9197-1B6B3E37E85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614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23A3-8565-42B0-9197-1B6B3E37E859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9284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23A3-8565-42B0-9197-1B6B3E37E85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886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4993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9712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3869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116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4913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510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6978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0441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5737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1387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2184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6703-3537-49FC-9473-94FD907823B0}" type="datetimeFigureOut">
              <a:rPr lang="el-GR" smtClean="0"/>
              <a:pPr/>
              <a:t>25/11/2017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073C-00FD-4AD8-8C7D-7CA5B89E77A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69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8062664" cy="1683618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 ΧΡΟΝΙΑ  ΤΗΣ  ΣΗΜΜΥ - ΕΜΠ </a:t>
            </a:r>
            <a:b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Μια συνοπτική ιστορική ανασκόπηση </a:t>
            </a:r>
            <a:endParaRPr lang="el-GR" sz="2400" dirty="0"/>
          </a:p>
        </p:txBody>
      </p: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ΜΙΧΑΛΗΣ Π. ΠΑΠΑΔΟΠΟΥΛΟΣ</a:t>
            </a:r>
          </a:p>
          <a:p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Ομότιμος Καθηγητής </a:t>
            </a:r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135688"/>
            <a:ext cx="91487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1837-2017, 180 ΧΡΟΝΙΑ ΕΜ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61913"/>
            <a:ext cx="20764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1113" y="0"/>
            <a:ext cx="24844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65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ΕΜΠ ΚΑΤΑ ΤΟ ΜΕΣΟΠΟΛΕΜΟ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1919-1940/50 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Ανάπτυξη τεχνοκρατικού κινήματος, διεθνώς. Π</a:t>
            </a:r>
            <a:r>
              <a:rPr lang="el-GR" sz="29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ροβληματισμός για την φυσιογνωμία του ΕΜΠ</a:t>
            </a:r>
            <a:r>
              <a:rPr lang="el-GR" sz="29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29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με δύο κύριες τάσεις: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sz="29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</a:t>
            </a:r>
            <a:r>
              <a:rPr lang="el-GR" sz="29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(α): </a:t>
            </a:r>
            <a:r>
              <a:rPr lang="el-GR" sz="2900" u="sng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Στενή σύνδεση με τη βιομηχανία</a:t>
            </a:r>
            <a:r>
              <a:rPr lang="el-GR" sz="29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</a:t>
            </a:r>
            <a:r>
              <a:rPr lang="el-GR" sz="29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Σχεδιασμός σπουδών με συμμετοχή βιομηχάνων και επιχειρηματιών, οικονομικά μαθήματα..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sz="29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(β): </a:t>
            </a:r>
            <a:r>
              <a:rPr lang="el-GR" sz="2900" u="sng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Έμφαση στη θεωρητική – ερευνητική κατάρτιση</a:t>
            </a:r>
            <a:r>
              <a:rPr lang="el-GR" sz="29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29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29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Ο συμβιβασμός: </a:t>
            </a:r>
            <a:r>
              <a:rPr lang="el-GR" sz="29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Ο Μηχανικός είναι τεχνικός επιστήμονας</a:t>
            </a:r>
            <a:r>
              <a:rPr lang="el-GR" sz="29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 </a:t>
            </a:r>
            <a:r>
              <a:rPr lang="el-GR" sz="29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έμφαση στα θεωρητικά μαθήματα αλλά προσαρμοσμένα στις τεχνικές ανάγκες</a:t>
            </a:r>
            <a:r>
              <a:rPr lang="el-GR" sz="29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r>
              <a:rPr lang="el-GR" sz="29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29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Παράλληλα: </a:t>
            </a:r>
            <a:r>
              <a:rPr lang="el-GR" sz="2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Αξιοκρατία και </a:t>
            </a:r>
            <a:r>
              <a:rPr lang="el-GR" sz="29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Αυτοτέλεια </a:t>
            </a:r>
            <a:r>
              <a:rPr lang="el-GR" sz="29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</a:t>
            </a:r>
            <a:r>
              <a:rPr lang="el-GR" sz="29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«Το ΕΜΠ σχολείο της ελίτ».</a:t>
            </a:r>
          </a:p>
          <a:p>
            <a:pPr lvl="1">
              <a:lnSpc>
                <a:spcPct val="120000"/>
              </a:lnSpc>
            </a:pPr>
            <a:r>
              <a:rPr lang="el-GR" sz="25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Πόλεμος και Κατοχή: </a:t>
            </a:r>
            <a:r>
              <a:rPr lang="el-GR" sz="25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Έντονη διαταραχή της λειτουργίας του ΕΜΠ, διώξεις, έντονες εσωτερικές συγκρούσεις (κυρίως μεταξύ σπουδαστών), διαφωνίες καθηγητών για τη στάση προς τις κατοχικές κυβερνήσεις.</a:t>
            </a:r>
          </a:p>
          <a:p>
            <a:pPr lvl="1">
              <a:lnSpc>
                <a:spcPct val="120000"/>
              </a:lnSpc>
            </a:pPr>
            <a:r>
              <a:rPr lang="el-GR" altLang="el-GR" sz="2500" b="1" dirty="0">
                <a:latin typeface="Times New Roman" pitchFamily="18" charset="0"/>
              </a:rPr>
              <a:t>Προτάσεις ριζικής αναδιάρθρωσης του ΕΜΠ, ε</a:t>
            </a:r>
            <a:r>
              <a:rPr lang="el-GR" altLang="el-GR" sz="2500" dirty="0">
                <a:latin typeface="Times New Roman" pitchFamily="18" charset="0"/>
              </a:rPr>
              <a:t>πί Πρυτανείας Ν. </a:t>
            </a:r>
            <a:r>
              <a:rPr lang="el-GR" altLang="el-GR" sz="2500" dirty="0" err="1" smtClean="0">
                <a:latin typeface="Times New Roman" pitchFamily="18" charset="0"/>
              </a:rPr>
              <a:t>Κιτσίκη</a:t>
            </a:r>
            <a:r>
              <a:rPr lang="el-GR" altLang="el-GR" sz="2500" dirty="0" smtClean="0">
                <a:latin typeface="Times New Roman" pitchFamily="18" charset="0"/>
              </a:rPr>
              <a:t> το 1943 και 1944</a:t>
            </a:r>
            <a:r>
              <a:rPr lang="el-GR" altLang="el-GR" sz="2500" b="1" dirty="0" smtClean="0">
                <a:latin typeface="Times New Roman" pitchFamily="18" charset="0"/>
              </a:rPr>
              <a:t>: </a:t>
            </a:r>
            <a:r>
              <a:rPr lang="el-GR" altLang="el-GR" sz="2500" dirty="0" smtClean="0">
                <a:latin typeface="Times New Roman" pitchFamily="18" charset="0"/>
              </a:rPr>
              <a:t>Πρόταση διάσπασης της Σχολής των </a:t>
            </a:r>
            <a:r>
              <a:rPr lang="el-GR" altLang="el-GR" sz="2500" dirty="0">
                <a:latin typeface="Times New Roman" pitchFamily="18" charset="0"/>
              </a:rPr>
              <a:t>Μηχ/</a:t>
            </a:r>
            <a:r>
              <a:rPr lang="el-GR" altLang="el-GR" sz="2500" dirty="0" err="1">
                <a:latin typeface="Times New Roman" pitchFamily="18" charset="0"/>
              </a:rPr>
              <a:t>γων</a:t>
            </a:r>
            <a:r>
              <a:rPr lang="el-GR" altLang="el-GR" sz="2500" dirty="0">
                <a:latin typeface="Times New Roman" pitchFamily="18" charset="0"/>
              </a:rPr>
              <a:t>-</a:t>
            </a:r>
            <a:r>
              <a:rPr lang="el-GR" altLang="el-GR" sz="2500" dirty="0" err="1">
                <a:latin typeface="Times New Roman" pitchFamily="18" charset="0"/>
              </a:rPr>
              <a:t>Ηλ</a:t>
            </a:r>
            <a:r>
              <a:rPr lang="el-GR" altLang="el-GR" sz="2500" dirty="0">
                <a:latin typeface="Times New Roman" pitchFamily="18" charset="0"/>
              </a:rPr>
              <a:t>/</a:t>
            </a:r>
            <a:r>
              <a:rPr lang="el-GR" altLang="el-GR" sz="2500" dirty="0" err="1">
                <a:latin typeface="Times New Roman" pitchFamily="18" charset="0"/>
              </a:rPr>
              <a:t>γων</a:t>
            </a:r>
            <a:r>
              <a:rPr lang="el-GR" altLang="el-GR" sz="2500" dirty="0">
                <a:latin typeface="Times New Roman" pitchFamily="18" charset="0"/>
              </a:rPr>
              <a:t> σε 5 </a:t>
            </a:r>
            <a:r>
              <a:rPr lang="el-GR" altLang="el-GR" sz="2500" dirty="0" smtClean="0">
                <a:latin typeface="Times New Roman" pitchFamily="18" charset="0"/>
              </a:rPr>
              <a:t>σχολές (Κατοχικοί  Ν</a:t>
            </a:r>
            <a:r>
              <a:rPr lang="el-GR" altLang="el-GR" sz="2500" dirty="0">
                <a:latin typeface="Times New Roman" pitchFamily="18" charset="0"/>
              </a:rPr>
              <a:t>. 935/1943 και Ν. 1453/1944</a:t>
            </a:r>
            <a:r>
              <a:rPr lang="el-GR" altLang="el-GR" sz="2500" dirty="0" smtClean="0">
                <a:latin typeface="Times New Roman" pitchFamily="18" charset="0"/>
              </a:rPr>
              <a:t>).</a:t>
            </a:r>
            <a:endParaRPr lang="el-GR" sz="25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l-GR" sz="25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Δεκεμβριανά 1944:  </a:t>
            </a:r>
            <a:r>
              <a:rPr lang="el-GR" sz="25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Τ</a:t>
            </a:r>
            <a:r>
              <a:rPr lang="el-GR" sz="25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ο ΕΜΠ πεδίο συγκρούσεων</a:t>
            </a:r>
            <a:r>
              <a:rPr lang="el-GR" sz="25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r>
              <a:rPr lang="el-GR" sz="25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l-GR" sz="25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1945: </a:t>
            </a:r>
            <a:r>
              <a:rPr lang="el-GR" sz="25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Μη αποδοχή των προτάσεων – ανάπτυξη στα υφιστάμενα πρότυπα, διατήρηση ενιαίας Σχολής Μηχανολόγων-Ηλεκτρολόγων.     </a:t>
            </a:r>
            <a:endParaRPr lang="el-GR" sz="25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381328"/>
            <a:ext cx="9148763" cy="48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11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ΑΝΑΠΤΥΞΗ ΤΩΝ ΗΛΕΚΤΡΟΛΟΓΙΚΩΝ ΣΠΟΥΔΩΝ ΣΤΟ ΕΜΠ ΚΑΤΑ ΤΗΝ ΠΕΡΙΟΔΟ 1919-50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84576"/>
          </a:xfrm>
        </p:spPr>
        <p:txBody>
          <a:bodyPr>
            <a:normAutofit/>
          </a:bodyPr>
          <a:lstStyle/>
          <a:p>
            <a:pPr marL="174625" indent="-174625">
              <a:lnSpc>
                <a:spcPct val="80000"/>
              </a:lnSpc>
            </a:pPr>
            <a:r>
              <a:rPr lang="el-GR" altLang="el-GR" sz="2000" b="1" dirty="0" smtClean="0">
                <a:latin typeface="Times New Roman" pitchFamily="18" charset="0"/>
              </a:rPr>
              <a:t>Αύξηση ηλεκτρολογικών μαθημάτων της Σχολής Μηχ/</a:t>
            </a:r>
            <a:r>
              <a:rPr lang="el-GR" altLang="el-GR" sz="2000" b="1" dirty="0" err="1" smtClean="0">
                <a:latin typeface="Times New Roman" pitchFamily="18" charset="0"/>
              </a:rPr>
              <a:t>γων</a:t>
            </a:r>
            <a:r>
              <a:rPr lang="el-GR" altLang="el-GR" sz="2000" b="1" dirty="0" smtClean="0">
                <a:latin typeface="Times New Roman" pitchFamily="18" charset="0"/>
              </a:rPr>
              <a:t>-Ηλεκ/</a:t>
            </a:r>
            <a:r>
              <a:rPr lang="el-GR" altLang="el-GR" sz="2000" b="1" dirty="0" err="1" smtClean="0">
                <a:latin typeface="Times New Roman" pitchFamily="18" charset="0"/>
              </a:rPr>
              <a:t>γω</a:t>
            </a:r>
            <a:r>
              <a:rPr lang="el-GR" altLang="el-GR" sz="2000" b="1" dirty="0" smtClean="0">
                <a:latin typeface="Times New Roman" pitchFamily="18" charset="0"/>
              </a:rPr>
              <a:t>ν με τη δημιουργία νέων εδρών:</a:t>
            </a:r>
          </a:p>
          <a:p>
            <a:pPr marL="174625" indent="-174625">
              <a:lnSpc>
                <a:spcPct val="80000"/>
              </a:lnSpc>
              <a:buFontTx/>
              <a:buNone/>
            </a:pPr>
            <a:r>
              <a:rPr lang="el-GR" altLang="el-GR" sz="2400" b="1" dirty="0" smtClean="0">
                <a:latin typeface="Times New Roman" pitchFamily="18" charset="0"/>
              </a:rPr>
              <a:t>	- </a:t>
            </a:r>
            <a:r>
              <a:rPr lang="el-GR" altLang="el-GR" sz="2000" i="1" dirty="0" smtClean="0">
                <a:latin typeface="Times New Roman" pitchFamily="18" charset="0"/>
              </a:rPr>
              <a:t>« Παραγωγής, Μεταφοράς και Διανομής» </a:t>
            </a:r>
            <a:r>
              <a:rPr lang="el-GR" altLang="el-GR" sz="2000" dirty="0" smtClean="0">
                <a:latin typeface="Times New Roman" pitchFamily="18" charset="0"/>
              </a:rPr>
              <a:t>- Καθ. Γ. Πεζόπουλος</a:t>
            </a:r>
          </a:p>
          <a:p>
            <a:pPr marL="174625" indent="-174625">
              <a:lnSpc>
                <a:spcPct val="80000"/>
              </a:lnSpc>
              <a:buFontTx/>
              <a:buNone/>
            </a:pPr>
            <a:r>
              <a:rPr lang="el-GR" altLang="el-GR" sz="2000" dirty="0" smtClean="0">
                <a:latin typeface="Times New Roman" pitchFamily="18" charset="0"/>
              </a:rPr>
              <a:t>	- </a:t>
            </a:r>
            <a:r>
              <a:rPr lang="el-GR" altLang="el-GR" sz="2000" i="1" dirty="0" smtClean="0">
                <a:latin typeface="Times New Roman" pitchFamily="18" charset="0"/>
              </a:rPr>
              <a:t>« Ηλεκτρικών Μετρήσεων και Υψηλών Τάσεων» </a:t>
            </a:r>
            <a:r>
              <a:rPr lang="el-GR" altLang="el-GR" sz="2000" dirty="0" smtClean="0">
                <a:latin typeface="Times New Roman" pitchFamily="18" charset="0"/>
              </a:rPr>
              <a:t>- Καθ. Γ. Πετρόπουλος</a:t>
            </a:r>
          </a:p>
          <a:p>
            <a:pPr marL="174625" indent="-174625">
              <a:lnSpc>
                <a:spcPct val="80000"/>
              </a:lnSpc>
              <a:buFontTx/>
              <a:buNone/>
            </a:pPr>
            <a:r>
              <a:rPr lang="el-GR" altLang="el-GR" sz="2000" dirty="0" smtClean="0">
                <a:latin typeface="Times New Roman" pitchFamily="18" charset="0"/>
              </a:rPr>
              <a:t>	- « </a:t>
            </a:r>
            <a:r>
              <a:rPr lang="el-GR" altLang="el-GR" sz="2000" i="1" dirty="0" smtClean="0">
                <a:latin typeface="Times New Roman" pitchFamily="18" charset="0"/>
              </a:rPr>
              <a:t>Ηλεκτρικών Μηχανών και Ηλεκτρικής Έλξης» </a:t>
            </a:r>
            <a:r>
              <a:rPr lang="el-GR" altLang="el-GR" sz="2000" dirty="0" smtClean="0">
                <a:latin typeface="Times New Roman" pitchFamily="18" charset="0"/>
              </a:rPr>
              <a:t>- Καθ. Γ. </a:t>
            </a:r>
            <a:r>
              <a:rPr lang="el-GR" altLang="el-GR" sz="2000" dirty="0" err="1" smtClean="0">
                <a:latin typeface="Times New Roman" pitchFamily="18" charset="0"/>
              </a:rPr>
              <a:t>Ραφτόπουλος</a:t>
            </a:r>
            <a:endParaRPr lang="el-GR" altLang="el-GR" sz="2000" dirty="0" smtClean="0">
              <a:latin typeface="Times New Roman" pitchFamily="18" charset="0"/>
            </a:endParaRPr>
          </a:p>
          <a:p>
            <a:pPr marL="174625" indent="-174625">
              <a:lnSpc>
                <a:spcPct val="80000"/>
              </a:lnSpc>
              <a:buFontTx/>
              <a:buNone/>
            </a:pPr>
            <a:r>
              <a:rPr lang="el-GR" altLang="el-GR" sz="2000" dirty="0" smtClean="0">
                <a:latin typeface="Times New Roman" pitchFamily="18" charset="0"/>
              </a:rPr>
              <a:t>   - </a:t>
            </a:r>
            <a:r>
              <a:rPr lang="el-GR" altLang="el-GR" sz="2000" i="1" dirty="0" smtClean="0">
                <a:latin typeface="Times New Roman" pitchFamily="18" charset="0"/>
              </a:rPr>
              <a:t>« Ασύρματου Τηλεπικοινωνίας» </a:t>
            </a:r>
            <a:r>
              <a:rPr lang="el-GR" altLang="el-GR" sz="2000" dirty="0" smtClean="0">
                <a:latin typeface="Times New Roman" pitchFamily="18" charset="0"/>
              </a:rPr>
              <a:t>- Καθ. Κυριάκος Πεζόπουλος</a:t>
            </a:r>
          </a:p>
          <a:p>
            <a:pPr marL="174625" indent="-174625"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Times New Roman" pitchFamily="18" charset="0"/>
              </a:rPr>
              <a:t> </a:t>
            </a:r>
            <a:r>
              <a:rPr lang="el-GR" altLang="el-GR" sz="2000" dirty="0" smtClean="0">
                <a:latin typeface="Times New Roman" pitchFamily="18" charset="0"/>
              </a:rPr>
              <a:t>  - </a:t>
            </a:r>
            <a:r>
              <a:rPr lang="el-GR" altLang="el-GR" sz="2000" i="1" dirty="0" smtClean="0">
                <a:latin typeface="Times New Roman" pitchFamily="18" charset="0"/>
              </a:rPr>
              <a:t>«Ενσύρματου τηλεπικοινωνίας</a:t>
            </a:r>
            <a:r>
              <a:rPr lang="el-GR" altLang="el-GR" sz="2000" dirty="0" smtClean="0">
                <a:latin typeface="Times New Roman" pitchFamily="18" charset="0"/>
              </a:rPr>
              <a:t>» - Καθ. Κ. Θεοφιλόπουλος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l-GR" altLang="el-GR" sz="2000" b="1" dirty="0" smtClean="0">
                <a:latin typeface="Times New Roman" pitchFamily="18" charset="0"/>
              </a:rPr>
              <a:t>Επιπλέον ιδρύονται οι έδρες</a:t>
            </a:r>
            <a:r>
              <a:rPr lang="el-GR" altLang="el-GR" sz="2000" dirty="0" smtClean="0">
                <a:latin typeface="Times New Roman" pitchFamily="18" charset="0"/>
              </a:rPr>
              <a:t>: </a:t>
            </a:r>
          </a:p>
          <a:p>
            <a:pPr marL="174625" indent="-174625">
              <a:lnSpc>
                <a:spcPct val="80000"/>
              </a:lnSpc>
              <a:buFontTx/>
              <a:buNone/>
            </a:pPr>
            <a:r>
              <a:rPr lang="el-GR" altLang="el-GR" sz="2000" i="1" dirty="0">
                <a:latin typeface="Times New Roman" pitchFamily="18" charset="0"/>
              </a:rPr>
              <a:t>	</a:t>
            </a:r>
            <a:r>
              <a:rPr lang="el-GR" altLang="el-GR" sz="2000" i="1" dirty="0" smtClean="0">
                <a:latin typeface="Times New Roman" pitchFamily="18" charset="0"/>
              </a:rPr>
              <a:t> - «</a:t>
            </a:r>
            <a:r>
              <a:rPr lang="el-GR" altLang="el-GR" sz="2000" i="1" dirty="0">
                <a:latin typeface="Times New Roman" pitchFamily="18" charset="0"/>
              </a:rPr>
              <a:t>Θ</a:t>
            </a:r>
            <a:r>
              <a:rPr lang="el-GR" altLang="el-GR" sz="2000" i="1" dirty="0" smtClean="0">
                <a:latin typeface="Times New Roman" pitchFamily="18" charset="0"/>
              </a:rPr>
              <a:t>εωρητικής και Ειδικής ηλεκτροτεχνίας για Πολιτικούς Μηχανικούς»   </a:t>
            </a:r>
            <a:r>
              <a:rPr lang="el-GR" altLang="el-GR" sz="2000" dirty="0" smtClean="0">
                <a:latin typeface="Times New Roman" pitchFamily="18" charset="0"/>
              </a:rPr>
              <a:t>(Καθ. Γ. Κακριδής) και </a:t>
            </a:r>
            <a:r>
              <a:rPr lang="el-GR" altLang="el-GR" sz="2000" i="1" dirty="0" smtClean="0">
                <a:latin typeface="Times New Roman" pitchFamily="18" charset="0"/>
              </a:rPr>
              <a:t>Χημικούς Μηχανικούς</a:t>
            </a:r>
            <a:r>
              <a:rPr lang="el-GR" altLang="el-GR" sz="2000" dirty="0" smtClean="0">
                <a:latin typeface="Times New Roman" pitchFamily="18" charset="0"/>
              </a:rPr>
              <a:t> (Καθ. Ι. </a:t>
            </a:r>
            <a:r>
              <a:rPr lang="el-GR" altLang="el-GR" sz="2000" dirty="0" err="1" smtClean="0">
                <a:latin typeface="Times New Roman" pitchFamily="18" charset="0"/>
              </a:rPr>
              <a:t>Φλαμπουριάρης</a:t>
            </a:r>
            <a:r>
              <a:rPr lang="el-GR" altLang="el-GR" sz="2000" dirty="0" smtClean="0">
                <a:latin typeface="Times New Roman" pitchFamily="18" charset="0"/>
              </a:rPr>
              <a:t>), οι καθηγητές των οποίων μετά το 1950 διδάσκουν στους </a:t>
            </a:r>
            <a:r>
              <a:rPr lang="el-GR" altLang="el-GR" sz="2000" dirty="0" err="1" smtClean="0">
                <a:latin typeface="Times New Roman" pitchFamily="18" charset="0"/>
              </a:rPr>
              <a:t>Ηλ</a:t>
            </a:r>
            <a:r>
              <a:rPr lang="el-GR" altLang="el-GR" sz="2000" dirty="0" smtClean="0">
                <a:latin typeface="Times New Roman" pitchFamily="18" charset="0"/>
              </a:rPr>
              <a:t>//</a:t>
            </a:r>
            <a:r>
              <a:rPr lang="el-GR" altLang="el-GR" sz="2000" dirty="0" err="1">
                <a:latin typeface="Times New Roman" pitchFamily="18" charset="0"/>
              </a:rPr>
              <a:t>γ</a:t>
            </a:r>
            <a:r>
              <a:rPr lang="el-GR" altLang="el-GR" sz="2000" dirty="0" err="1" smtClean="0">
                <a:latin typeface="Times New Roman" pitchFamily="18" charset="0"/>
              </a:rPr>
              <a:t>ους</a:t>
            </a:r>
            <a:r>
              <a:rPr lang="el-GR" altLang="el-GR" sz="2000" dirty="0" smtClean="0">
                <a:latin typeface="Times New Roman" pitchFamily="18" charset="0"/>
              </a:rPr>
              <a:t> τα μαθήματα:</a:t>
            </a:r>
          </a:p>
          <a:p>
            <a:pPr marL="174625" indent="-174625"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Times New Roman" pitchFamily="18" charset="0"/>
              </a:rPr>
              <a:t> </a:t>
            </a:r>
            <a:r>
              <a:rPr lang="el-GR" altLang="el-GR" sz="2000" dirty="0" smtClean="0">
                <a:latin typeface="Times New Roman" pitchFamily="18" charset="0"/>
              </a:rPr>
              <a:t>       - </a:t>
            </a:r>
            <a:r>
              <a:rPr lang="el-GR" altLang="el-GR" sz="2000" i="1" dirty="0" smtClean="0">
                <a:latin typeface="Times New Roman" pitchFamily="18" charset="0"/>
              </a:rPr>
              <a:t>«Ηλεκτρικά και μαγνητικά πεδία» </a:t>
            </a:r>
            <a:r>
              <a:rPr lang="el-GR" altLang="el-GR" sz="2000" dirty="0" smtClean="0">
                <a:latin typeface="Times New Roman" pitchFamily="18" charset="0"/>
              </a:rPr>
              <a:t>– Γ. Κακριδής </a:t>
            </a:r>
          </a:p>
          <a:p>
            <a:pPr marL="174625" indent="-174625">
              <a:lnSpc>
                <a:spcPct val="80000"/>
              </a:lnSpc>
              <a:buFontTx/>
              <a:buNone/>
            </a:pPr>
            <a:r>
              <a:rPr lang="el-GR" altLang="el-GR" sz="2000" dirty="0">
                <a:latin typeface="Times New Roman" pitchFamily="18" charset="0"/>
              </a:rPr>
              <a:t>	</a:t>
            </a:r>
            <a:r>
              <a:rPr lang="el-GR" altLang="el-GR" sz="2000" dirty="0" smtClean="0">
                <a:latin typeface="Times New Roman" pitchFamily="18" charset="0"/>
              </a:rPr>
              <a:t>     - </a:t>
            </a:r>
            <a:r>
              <a:rPr lang="el-GR" altLang="el-GR" sz="2000" i="1" dirty="0" smtClean="0">
                <a:latin typeface="Times New Roman" pitchFamily="18" charset="0"/>
              </a:rPr>
              <a:t>«Ηλεκτρικά κυκλώματα» </a:t>
            </a:r>
            <a:r>
              <a:rPr lang="el-GR" altLang="el-GR" sz="2000" dirty="0" smtClean="0">
                <a:latin typeface="Times New Roman" pitchFamily="18" charset="0"/>
              </a:rPr>
              <a:t>– Ι. </a:t>
            </a:r>
            <a:r>
              <a:rPr lang="el-GR" altLang="el-GR" sz="2000" dirty="0" err="1" smtClean="0">
                <a:latin typeface="Times New Roman" pitchFamily="18" charset="0"/>
              </a:rPr>
              <a:t>Φλαμπουριάρης</a:t>
            </a:r>
            <a:endParaRPr lang="el-GR" altLang="el-GR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000" dirty="0" smtClean="0">
                <a:latin typeface="Times New Roman" pitchFamily="18" charset="0"/>
              </a:rPr>
              <a:t>Σημαντική βελτίωση του επιπέδου σπουδών – συνεχής αύξηση των αναγκών και θέσεων  απασχόλησης διπλωματούχων μηχανικών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l-GR" altLang="el-GR" sz="2000" dirty="0" smtClean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135688"/>
            <a:ext cx="91487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46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 ΜΕΤΑΠΟΛΕΜΙΚΗ ΠΕΡΙΟΔΟΣ      </a:t>
            </a:r>
            <a:b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Η ηλεκτρική ενέργεια </a:t>
            </a:r>
            <a:endParaRPr 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1945-50: Προβληματισμοί – προτάσεις για την ανάπτυξη της Ηλεκτρικής Ενέργειας στα νέα πλαίσια της οικονομικής ανασυγκρότησης της χώρας:</a:t>
            </a:r>
          </a:p>
          <a:p>
            <a:pPr marL="400050" lvl="1" indent="0">
              <a:buNone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Κυρίαρχη η άποψη της αξιοποίησης των εγχώριων πόρων (υδραυλικού δυναμικού και λιγνιτών) και η ανάγκη δημιουργίας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ιασυνδεδεμένου ΣΗΕ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με διαφορετικές προσεγγίσεις ανάπτυξης και οργάνωσης του τομέα:</a:t>
            </a:r>
          </a:p>
          <a:p>
            <a:pPr marL="400050" lvl="1" indent="0">
              <a:lnSpc>
                <a:spcPct val="11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Οικονομολόγων: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Θ.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Ραυτόπουλος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Δ.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Μπάτσης</a:t>
            </a:r>
            <a:endParaRPr lang="el-G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1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Τεχνοκρατών: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Γ.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Πέζόπουλος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Κλ.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Στυλιανίδης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Αποφάσεις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- 1950: Δημιουργία κρατικού μονοπωλίου ΔΕΗ, ιδιότυπος τύπος εταιρείας με 	«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Λειτουργία με ιδιωτικοοικονομικά κριτήρια»</a:t>
            </a:r>
          </a:p>
          <a:p>
            <a:pPr marL="0" indent="0">
              <a:buNone/>
            </a:pP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- 1956: Ανάληψη και της 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Διανομής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από ΔΕΗ – Εξαγορά 400 </a:t>
            </a:r>
            <a:r>
              <a:rPr lang="el-G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Επιχειρήσεων</a:t>
            </a:r>
          </a:p>
          <a:p>
            <a:pPr marL="0" indent="0">
              <a:buNone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 Ανάθεση οργάνωσης και εκτέλεσης Προγράμματος 1950-55 στην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EBASCO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Ηλεκτρολόγοι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Καθηγητές του  ΕΜΠ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 Διοίκηση της ΔΕΗ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00050" lvl="1" indent="0"/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Αθρόες προσλήψεις – στελέχωση της ΔΕΗ με απόφοιτους του ΕΜΠ</a:t>
            </a:r>
          </a:p>
          <a:p>
            <a:pPr marL="400050" lvl="1" indent="0"/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Ταχύτατοι ρυθμοί ανάπτυξης, πλήρης επιτυχία των στόχων:  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381328"/>
            <a:ext cx="9148763" cy="48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01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351"/>
            <a:ext cx="8496944" cy="11524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Α’ ΠΡΟΓΡΑΜΜΑ 1950 – 55</a:t>
            </a:r>
            <a:br>
              <a:rPr lang="el-GR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Σύμβουλος οργάνωσης της ΔΕΗ και επίβλεψης έργων</a:t>
            </a:r>
            <a:r>
              <a:rPr lang="en-US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EBASCO Services </a:t>
            </a:r>
            <a:r>
              <a:rPr lang="el-G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1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628229"/>
            <a:ext cx="3600450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Α’ ΠΡΟΓΡΑΜΜΑ 1950 - 55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endPara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ΣΤΑΘΜΟΙ ΠΑΡΑΓΩΓΗΣ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Αλιβέρι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MW    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8/1953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l-GR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Λούρος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5MW   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3/1954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l-GR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Άγρας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40MW 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(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7/1954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l-GR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Λάδωνας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50MW 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1/1955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l-G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ΔΙΚΤΥΟ ΜΕΤΑΦΟΡΑΣ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1.125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km   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Γραμμών 150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kV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Υποσταθμοί 150/20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kV</a:t>
            </a:r>
            <a:endParaRPr lang="el-GR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ΔΙΑΝΟΜΗ</a:t>
            </a:r>
            <a:endPara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Γραφεία Περιοχών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Δίκτυα 15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kV </a:t>
            </a:r>
            <a:r>
              <a:rPr lang="el-G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για ηλεκτροδότηση ΗΕ και έναρξη αγροτικού εξηλεκτρισμού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3" name="Picture 7" descr="mp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556792"/>
            <a:ext cx="3600450" cy="4608512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165304"/>
            <a:ext cx="9148763" cy="6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2239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135688"/>
            <a:ext cx="91487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5400724" cy="633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6227763" y="549275"/>
            <a:ext cx="18002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/>
              <a:t>1966</a:t>
            </a: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5795963" y="1773238"/>
            <a:ext cx="2663825" cy="4176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u="sng" dirty="0"/>
              <a:t>Παραγωγή</a:t>
            </a:r>
          </a:p>
          <a:p>
            <a:pPr algn="ctr"/>
            <a:r>
              <a:rPr lang="el-GR" sz="2000" b="0" dirty="0"/>
              <a:t>5.488</a:t>
            </a:r>
            <a:r>
              <a:rPr lang="en-US" sz="2000" b="0" dirty="0" err="1"/>
              <a:t>GWh</a:t>
            </a:r>
            <a:endParaRPr lang="el-GR" sz="2000" b="0" dirty="0"/>
          </a:p>
          <a:p>
            <a:pPr algn="ctr"/>
            <a:r>
              <a:rPr lang="el-GR" sz="2000" u="sng" dirty="0"/>
              <a:t>Μέγιστη ζήτηση</a:t>
            </a:r>
          </a:p>
          <a:p>
            <a:pPr algn="ctr"/>
            <a:r>
              <a:rPr lang="en-US" sz="2000" b="0" dirty="0"/>
              <a:t>1.061MW</a:t>
            </a:r>
          </a:p>
          <a:p>
            <a:pPr algn="ctr"/>
            <a:r>
              <a:rPr lang="el-GR" sz="2000" u="sng" dirty="0"/>
              <a:t>Εγκατεστημένη</a:t>
            </a:r>
            <a:r>
              <a:rPr lang="en-US" sz="2000" u="sng" dirty="0"/>
              <a:t> </a:t>
            </a:r>
            <a:r>
              <a:rPr lang="el-GR" sz="2000" u="sng" dirty="0"/>
              <a:t>ισχύς</a:t>
            </a:r>
          </a:p>
          <a:p>
            <a:pPr algn="ctr"/>
            <a:r>
              <a:rPr lang="el-GR" sz="2000" b="0" dirty="0"/>
              <a:t>1.384</a:t>
            </a:r>
            <a:r>
              <a:rPr lang="en-US" sz="2000" b="0" dirty="0"/>
              <a:t>MW</a:t>
            </a:r>
          </a:p>
          <a:p>
            <a:pPr algn="ctr"/>
            <a:r>
              <a:rPr lang="en-US" sz="2000" b="0" dirty="0"/>
              <a:t>  </a:t>
            </a:r>
            <a:r>
              <a:rPr lang="el-GR" sz="2000" b="0" dirty="0"/>
              <a:t> </a:t>
            </a:r>
            <a:r>
              <a:rPr lang="el-GR" sz="1600" b="0" dirty="0"/>
              <a:t>701</a:t>
            </a:r>
            <a:r>
              <a:rPr lang="en-US" sz="1600" b="0" dirty="0"/>
              <a:t>  </a:t>
            </a:r>
            <a:r>
              <a:rPr lang="el-GR" sz="1600" b="0" dirty="0"/>
              <a:t>ΘΗΣ</a:t>
            </a:r>
            <a:endParaRPr lang="en-US" sz="1600" b="0" dirty="0"/>
          </a:p>
          <a:p>
            <a:pPr algn="ctr"/>
            <a:r>
              <a:rPr lang="en-US" sz="1600" b="0" dirty="0"/>
              <a:t>    </a:t>
            </a:r>
            <a:r>
              <a:rPr lang="el-GR" sz="1600" b="0" dirty="0"/>
              <a:t>59</a:t>
            </a:r>
            <a:r>
              <a:rPr lang="en-US" sz="1600" b="0" dirty="0"/>
              <a:t>1</a:t>
            </a:r>
            <a:r>
              <a:rPr lang="el-GR" sz="1600" b="0" dirty="0"/>
              <a:t>  ΥΗΣ</a:t>
            </a:r>
            <a:endParaRPr lang="en-US" sz="1600" b="0" dirty="0"/>
          </a:p>
          <a:p>
            <a:pPr algn="ctr"/>
            <a:r>
              <a:rPr lang="en-US" sz="1600" b="0" dirty="0"/>
              <a:t>       (92</a:t>
            </a:r>
            <a:r>
              <a:rPr lang="el-GR" sz="1600" b="0" dirty="0"/>
              <a:t>   Νησιών</a:t>
            </a:r>
            <a:r>
              <a:rPr lang="en-US" sz="1600" b="0" dirty="0"/>
              <a:t>)</a:t>
            </a:r>
            <a:endParaRPr lang="el-GR" sz="1600" b="0" dirty="0"/>
          </a:p>
          <a:p>
            <a:pPr algn="ctr"/>
            <a:r>
              <a:rPr lang="el-GR" sz="2000" u="sng" dirty="0"/>
              <a:t>Γραμμές Μεταφοράς</a:t>
            </a:r>
          </a:p>
          <a:p>
            <a:pPr algn="ctr"/>
            <a:r>
              <a:rPr lang="el-GR" sz="2000" b="0" dirty="0"/>
              <a:t>3.214</a:t>
            </a:r>
            <a:r>
              <a:rPr lang="en-US" sz="2000" b="0" dirty="0"/>
              <a:t>km</a:t>
            </a:r>
          </a:p>
          <a:p>
            <a:pPr algn="ctr"/>
            <a:r>
              <a:rPr lang="el-GR" sz="2000" u="sng" dirty="0"/>
              <a:t>Γραμμές Διανομής</a:t>
            </a:r>
          </a:p>
          <a:p>
            <a:pPr algn="ctr"/>
            <a:r>
              <a:rPr lang="el-GR" sz="2000" b="0" dirty="0"/>
              <a:t>39.970</a:t>
            </a:r>
            <a:r>
              <a:rPr lang="en-US" sz="2000" b="0" dirty="0"/>
              <a:t>km</a:t>
            </a:r>
            <a:endParaRPr lang="el-GR" sz="2000" b="0" dirty="0"/>
          </a:p>
        </p:txBody>
      </p:sp>
    </p:spTree>
    <p:extLst>
      <p:ext uri="{BB962C8B-B14F-4D97-AF65-F5344CB8AC3E}">
        <p14:creationId xmlns:p14="http://schemas.microsoft.com/office/powerpoint/2010/main" xmlns="" val="87400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Η ΜΕΤΑΠΟΛΕΜΙΚΗ ΠΕΡΙΟΔΟΣ       </a:t>
            </a:r>
            <a:b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Οι τηλεπικοινωνίες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1949: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Ίδρυση ΟΤΕ - κρατικό μονοπώλιο, μετά από εξαγορά όλων των ιδιωτικών εταιρειών από το κράτος.</a:t>
            </a:r>
          </a:p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1949-59: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Επέκταση του δικτύου σε όλη τη χώρα, εγκατάσταση τεχνολογικά σύγχρονου εξοπλισμού, βελτίωση στην παροχή υπηρεσιών.</a:t>
            </a:r>
          </a:p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1960-70: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Ολοκλήρωση του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ζευκτικού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δικτύου και ανάπτυξη εκτεταμένου δικτύου μεταδοτών για διευκόλυνση της τηλεόρασης.</a:t>
            </a:r>
          </a:p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1970-80: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Παροχή νέων υπηρεσιών – ψηφιοποίηση, σύνδεση με Ευρωπαϊκά δορυφορικά δίκτυα, παροχή νέων υπηρεσιών.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Ταχεία ανάπτυξη αλλά και ανεπάρκειες από τις αρχές ‘70.</a:t>
            </a:r>
          </a:p>
          <a:p>
            <a:pPr marL="0" indent="0">
              <a:buNone/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135688"/>
            <a:ext cx="91487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0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ΣΧΟΛΗ ΚΑΤΑ ΤΗΝ ΠΕΡΙΟΔΟ  1950-75       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328592"/>
          </a:xfrm>
        </p:spPr>
        <p:txBody>
          <a:bodyPr>
            <a:normAutofit lnSpcReduction="10000"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το 1950, νέα κτίρια ΕΜΠ, επέκταση και πλήρης ανανέωση των ηλεκτρολογικών εργαστηρίων:  </a:t>
            </a:r>
          </a:p>
          <a:p>
            <a:pPr marL="0" indent="0">
              <a:buNone/>
            </a:pPr>
            <a:r>
              <a:rPr lang="el-G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Ηλεκτρικών Μηχανών</a:t>
            </a:r>
          </a:p>
          <a:p>
            <a:pPr marL="0" indent="0">
              <a:buNone/>
            </a:pP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Ηλεκτρικών Μετρήσεων, Υψηλών Τάσεων και  Φωτοτεχνίας</a:t>
            </a:r>
          </a:p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απασχόλησης αποφοίτων σε επιχειρήσεις Κοινής Ωφέλειας (ΔΕΗ, ΟΤΕ, ΟΣΕ), Τεχνικές Εταιρείες (κυρίως οικοδομικές) και Βιομηχανία, πλήρης κάλυψη των αναγκών της χώρας.</a:t>
            </a:r>
          </a:p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Βιομηχανία Ηλεκτρολογικών υλικών: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Ηλεκτρικών λαμπτήρων, από το 1925 και λίγο μετά και κινητήρων. </a:t>
            </a:r>
          </a:p>
          <a:p>
            <a:pPr marL="0" indent="0">
              <a:buNone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Ηλεκτρικών οικιακών συσκευών και υλικών ΕΗΕ, ιδίως μετά το 1950</a:t>
            </a:r>
          </a:p>
          <a:p>
            <a:pPr marL="531813" indent="-531813">
              <a:buNone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Έντονες προσπάθειες για κατασκευή υλικών δικτύων, συμβολή της ΔΕΗ με την  ίδρυση του Κέντρου Δοκιμών Ερευνών και Προτύπων (ΚΔΕΠ-1970) </a:t>
            </a:r>
          </a:p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Εξειδίκευση σπουδών, από το 1960 και μετά, με τη δημιουργία τριών κύκλων, αλλά με ενιαίο δίπλωμα: </a:t>
            </a:r>
          </a:p>
          <a:p>
            <a:pPr marL="400050" lvl="1" indent="0"/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Μηχανολόγων</a:t>
            </a:r>
          </a:p>
          <a:p>
            <a:pPr marL="400050" lvl="1" indent="0"/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Ηλεκτρολόγων</a:t>
            </a:r>
          </a:p>
          <a:p>
            <a:pPr marL="400050" lvl="1" indent="0"/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Ναυπηγών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237312"/>
            <a:ext cx="9148763" cy="6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08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ΣΧΟΛΗ ΑΠΟ ΤΟ 1975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ΜΕΤΑ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472608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η τεχνολογική πρόοδος οδηγεί στον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διαχωρισμό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ειδικοτήτων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Μηχανολόγου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Ηλεκτρολόγου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δημιουργία δύο αντίστοιχων Σχολών.</a:t>
            </a: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ραγδαία ανάπτυξη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ηλεκτρονικών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των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τηλεπικοινωνιών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της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πληροφορικής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οδηγεί:</a:t>
            </a:r>
          </a:p>
          <a:p>
            <a:pPr marL="717550" lvl="1" indent="-317500">
              <a:buFont typeface="Wingdings" pitchFamily="2" charset="2"/>
              <a:buChar char="§"/>
            </a:pP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Την περίοδο </a:t>
            </a:r>
            <a:r>
              <a:rPr lang="el-G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1982 -1984</a:t>
            </a: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στη δημιουργία </a:t>
            </a:r>
            <a:r>
              <a:rPr lang="el-G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τριών κύκλων σπουδών</a:t>
            </a: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717550" lvl="1" indent="-317500">
              <a:buNone/>
            </a:pPr>
            <a:r>
              <a:rPr lang="el-G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Ενεργειακού Μηχανικού</a:t>
            </a:r>
          </a:p>
          <a:p>
            <a:pPr marL="717550" lvl="1" indent="-317500">
              <a:buNone/>
            </a:pPr>
            <a:r>
              <a:rPr lang="el-G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Ηλεκτρονικού</a:t>
            </a:r>
          </a:p>
          <a:p>
            <a:pPr marL="717550" lvl="1" indent="-317500">
              <a:buNone/>
            </a:pPr>
            <a:r>
              <a:rPr lang="el-G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Πληροφορικής </a:t>
            </a:r>
          </a:p>
          <a:p>
            <a:pPr marL="717550" lvl="1" indent="-317500">
              <a:buFont typeface="Wingdings" pitchFamily="2" charset="2"/>
              <a:buChar char="§"/>
            </a:pP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στη </a:t>
            </a:r>
            <a:r>
              <a:rPr lang="el-G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μετονομασία</a:t>
            </a: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της Σχολής σε: </a:t>
            </a:r>
            <a:r>
              <a:rPr lang="el-G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Ηλεκτρολόγων Μηχανικών και     Μηχανικών Ηλεκτρονικών Υπολογιστών</a:t>
            </a:r>
            <a:r>
              <a:rPr lang="el-GR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(ΣΗΜΜΥ)</a:t>
            </a:r>
          </a:p>
          <a:p>
            <a:pPr marL="717550" lvl="1" indent="-317500">
              <a:buFont typeface="Wingdings" pitchFamily="2" charset="2"/>
              <a:buChar char="§"/>
            </a:pP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 συνεχή </a:t>
            </a:r>
            <a:r>
              <a:rPr lang="el-G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διεύρυνση</a:t>
            </a: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l-G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γνωστικών περιοχών </a:t>
            </a: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του περιεχομένου των προπτυχιακών σπουδών και αύξηση των διδασκόντων, με ορισμό, τεσσάρων </a:t>
            </a:r>
            <a:r>
              <a:rPr lang="el-GR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Κατευθύνσεων - </a:t>
            </a: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το </a:t>
            </a:r>
            <a:r>
              <a:rPr lang="el-G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17550" lvl="1" indent="-317500">
              <a:buNone/>
            </a:pPr>
            <a:r>
              <a:rPr lang="el-G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Ηλεκτρικής Ενέργειας</a:t>
            </a:r>
          </a:p>
          <a:p>
            <a:pPr marL="717550" lvl="1" indent="-317500">
              <a:buNone/>
            </a:pPr>
            <a:r>
              <a:rPr lang="el-G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Ηλεκτρονικής και Συστημάτων</a:t>
            </a:r>
          </a:p>
          <a:p>
            <a:pPr marL="717550" lvl="1" indent="-317500">
              <a:buNone/>
            </a:pPr>
            <a:r>
              <a:rPr lang="el-G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Επικοινωνιών</a:t>
            </a:r>
          </a:p>
          <a:p>
            <a:pPr marL="717550" lvl="1" indent="-317500">
              <a:buNone/>
            </a:pPr>
            <a:r>
              <a:rPr lang="el-GR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Πληροφορικής</a:t>
            </a:r>
          </a:p>
          <a:p>
            <a:pPr marL="717550" lvl="1" indent="-317500">
              <a:buFont typeface="Wingdings" pitchFamily="2" charset="2"/>
              <a:buChar char="§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</a:t>
            </a:r>
            <a:r>
              <a:rPr lang="el-G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 μεταπτυχιακών σπουδών</a:t>
            </a: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309320"/>
            <a:ext cx="9148763" cy="55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67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ΣΗΜΜΥ ΜΕΤΑ ΤΟ 1990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 διεθνείς εξελίξεις, γενικώς και ιδιαίτερα οι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τεχνολογικές εξελίξεις στην Πληροφορική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οδηγούν τη Σχολή: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συνεχή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μεγάλη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ερευνητικών δραστηριοτήτων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την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συνεργασία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ξένους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Οργανισμούς, Ινστιτούτα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ίδρυση του ΕΠΙΣΕΥ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(το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συμβάλει αποφασιστικά στην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ερευνητικής δραστηριότητας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των Εργαστηρίων με την ευρεία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συμμετοχή σε Ερευνητικά Προγράμματα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υξάνεται σταδιακά η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 των Μεταπτυχιακών σπουδών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οι οποίες θεσμοθετούνται το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αναδιοργάνωση των σπουδών, όπου:</a:t>
            </a:r>
          </a:p>
          <a:p>
            <a:pPr marL="625475" lvl="1" indent="-225425">
              <a:buFont typeface="Wingdings" pitchFamily="2" charset="2"/>
              <a:buChar char="§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προπτυχιακά μαθήματα διακρίνονται σε 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Υποχρεωτικά, Κατ’ επιλογήν   Υποχρεωτικά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Προαιρετικά</a:t>
            </a:r>
          </a:p>
          <a:p>
            <a:pPr marL="625475" lvl="1" indent="-225425">
              <a:buFont typeface="Wingdings" pitchFamily="2" charset="2"/>
              <a:buChar char="§"/>
            </a:pP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 κατανομή αυτών σε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Επτά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Τομείς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Δώδεκα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Ροές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δυνατότητα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επιλογής  μαθημάτων ώστε να επιτυγχάνεται η εξειδίκευση των σπουδαστών.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237312"/>
            <a:ext cx="9148763" cy="6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8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ΠΑΡΟΝ ΚΑΙ ΜΕΛΛΟΝ ΤΗΣ ΣΧΟΛΗΣ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328592"/>
          </a:xfrm>
        </p:spPr>
        <p:txBody>
          <a:bodyPr>
            <a:normAutofit fontScale="77500" lnSpcReduction="20000"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μεγάλες προοπτικές ανάπτυξης της Πληροφορικής και Τηλεπικοινωνιών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και του τομέα της 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Ενέργειας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την αξιοποίηση νέων ενεργειακών πηγών και την ανάγκη προστασίας του περιβάλλοντος,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παρέχουν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ευρύ στάδιο απασχόλησης των αποφοίτων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Σχολής.</a:t>
            </a:r>
          </a:p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μεγάλες δυνατότητες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Ηλεκτρονικών Υπολογιστών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μεταβάλλουν συνεχώς τον τρόπο αντιμετώπισης των τεχνικών και διαχειριστικών προβλημάτων και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απαιτούν αντίστοιχες προσαρμογές του περιεχομένου και των προγραμμάτων των σπουδών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Λαμβάνοντας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δεδομένο ότι το Πολυτεχνείο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αποσκοπεί: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Μετάδοση της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Γνώσης και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την παράλληλη Ανάπτυξη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Έρευνας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 πρέπει  να επιδιώκεται η 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«ισορροπία»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μεταξύ της: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Σύνδεσης των σπουδών με την πράξη - Επιχειρήσεις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ώστε να αξιοποιούνται οι αποκτώμενες ερευνητικές δεξιότητες : Επιδίωξη 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εξειδίκευσης στην πράξη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Υψηλού επιπέδου προπτυχιακών σπουδών,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 έμφαση στα βασικά γνωστικά αντικείμενα και επιδίωξη απόκτησης της ικανότητας διεύρυνσης των γνώσεων του με δικές του δυνάμεις και αυτενέργειας, με την εκπόνηση εργασιών –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«Θεμάτων».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Ανάπτυξης της έρευνας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συνεργασία με αντίστοιχα </a:t>
            </a:r>
            <a:r>
              <a:rPr lang="el-G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ξένα ιδρύματα.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προϋποθέσεις επιτυχίας: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ΑΥΤΟΤΕΛΕΙΑ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ΗΡΕΜΟ ΠΕΡΙΒΑΛΛΟΝ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309320"/>
            <a:ext cx="9148763" cy="55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38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ΔΙΕΘΝΗΣ ΚΑΙ Η ΕΛΛΗΝΙΚΗ ΠΟΡΕΙΑ ΑΝΑΠΤΥΞΗΣ ΤΩΝ ΕΦΑΡΜΟΓΩΝ ΤΟΥ ΗΛΕΚΤΡΙΣΜΟΥ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84576"/>
          </a:xfrm>
        </p:spPr>
        <p:txBody>
          <a:bodyPr>
            <a:normAutofit fontScale="92500" lnSpcReduction="20000"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ΤΗΛΕΠΙΚΟΙΝΩΝΙΕΣ:</a:t>
            </a:r>
          </a:p>
          <a:p>
            <a:pPr marL="1608138" indent="-1608138">
              <a:buNone/>
              <a:tabLst>
                <a:tab pos="1608138" algn="l"/>
              </a:tabLst>
            </a:pP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- 1844: 	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πρώτη τηλεγραφική γραμμή Ουάσιγκτον-Βαλτιμόρη, από τον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Morse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8138" indent="-1608138">
              <a:buNone/>
              <a:tabLst>
                <a:tab pos="1608138" algn="l"/>
              </a:tabLst>
            </a:pP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- 1858-59: 	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Τηλεγραφική σύνδεση Πειραιά – Σύρου (καλώδιο), Πατρών</a:t>
            </a:r>
          </a:p>
          <a:p>
            <a:pPr marL="1608138" indent="-1608138">
              <a:buNone/>
              <a:tabLst>
                <a:tab pos="1608138" algn="l"/>
              </a:tabLst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-95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«Περί τηλεφωνικής συγκοινωνίας»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Γεν. Δ/ση Τ.Τ.Τ. </a:t>
            </a:r>
          </a:p>
          <a:p>
            <a:pPr marL="1608138" indent="-1608138">
              <a:buNone/>
              <a:tabLst>
                <a:tab pos="1608138" algn="l"/>
              </a:tabLst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1896: 	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Ολυμπιακοί Αγώνες,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μόλις 90 συνδρομητές τηλεφώνου, αλλά 232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Τηλεγραφεία,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όλη τη χώρα.</a:t>
            </a:r>
            <a:endParaRPr lang="el-G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ΕΝΕΡΓΕΙΑ: ΗΛΕΚΤΡΟΦΩΤΙΣΜΟΣ - ΕΛΞΗ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8138" indent="-1608138">
              <a:buNone/>
              <a:tabLst>
                <a:tab pos="1608138" algn="l"/>
              </a:tabLst>
            </a:pP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0: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Pearl street, N.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Υόρκη, από τον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Edison.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8138" indent="-1608138">
              <a:buNone/>
              <a:tabLst>
                <a:tab pos="1608138" algn="l"/>
              </a:tabLst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1882-83: 	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Λονδίνο, Παρίσι κ.ά. </a:t>
            </a:r>
          </a:p>
          <a:p>
            <a:pPr marL="1608138" indent="-1608138">
              <a:buNone/>
              <a:tabLst>
                <a:tab pos="1608138" algn="l"/>
              </a:tabLst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1889: 	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Κέντρου Αθηνών: Ομόνοια-Σύνταγμα, Ανάκτορα και Πανεπιστημίου, Σταδίου Ερμού </a:t>
            </a:r>
          </a:p>
          <a:p>
            <a:pPr marL="1608138" indent="-1608138">
              <a:buNone/>
              <a:tabLst>
                <a:tab pos="1608138" algn="l"/>
              </a:tabLst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1899: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ηλεκτροφωτισμός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(ή και ηλεκτροκίνηση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πόλεων Πειραιώς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Πατρών (τραμ),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Χαλκίδας,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Ερμούπολης,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Καλαμών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Αργοστολίου.</a:t>
            </a:r>
          </a:p>
          <a:p>
            <a:pPr marL="0" indent="0">
              <a:buNone/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309320"/>
            <a:ext cx="9148763" cy="55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7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 ΕΚΠΑΙΔΕΥΣΗ  ΣΤΗΝ ΕΛΛΑΔΑ  (1837-1882)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 lnSpcReduction="10000"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1837 :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«Κυριακάτικό Σχολείο Τεχνών»,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στάθμης Δημοτικού, που παρέχει εκπαίδευση στην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Αρχιτεκτονική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εξελίσσεται, το: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1863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τρία 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«Σχολεία Τεχνητών και Εργοστασιαρχών»,</a:t>
            </a:r>
          </a:p>
          <a:p>
            <a:pPr lvl="0"/>
            <a:r>
              <a:rPr lang="el-G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1872: 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εγκαταστάσεων σε κτήρια οδού Πατησίων – Μετονομασία σε </a:t>
            </a:r>
            <a:r>
              <a:rPr lang="el-G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Εθνικό Μετσόβιο Πολυτεχνείο (ΕΜΠ)  </a:t>
            </a:r>
          </a:p>
          <a:p>
            <a:pPr lvl="0"/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1887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 «</a:t>
            </a:r>
            <a:r>
              <a:rPr lang="el-G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Σχολείο» 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περιλαμβάνει</a:t>
            </a:r>
            <a:r>
              <a:rPr lang="el-G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2" indent="-225425">
              <a:buFont typeface="Wingdings" pitchFamily="2" charset="2"/>
              <a:buChar char="§"/>
            </a:pP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Μονοετές, «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Κυριακάτικο Σχολείο», </a:t>
            </a:r>
          </a:p>
          <a:p>
            <a:pPr marL="625475" lvl="1" indent="-225425">
              <a:buFont typeface="Wingdings" pitchFamily="2" charset="2"/>
              <a:buChar char="§"/>
            </a:pP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Τριετές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 «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καθημερινόν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εις ό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θέλουσι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εκπαιδεύεσθαι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μεθοδικώς παίδες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προωριζμένοι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δια την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βιομηχανίαν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τεκτονικάς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γεωμετρικάς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εργασίας» … «παρέχον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θεωρητικήν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πρακτικήν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μόρφωσιν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τεχνιτών και εργοστασιαρχών …, όπου διδάσκονται Γεωμετρία, Τριγωνομετρία, αρχές Στατικής, Αρχιτεκτονική και Οικοδομική, Πρακτική Μηχανική, Φυσική και Χημεία …» </a:t>
            </a:r>
          </a:p>
          <a:p>
            <a:pPr marL="625475" lvl="1" indent="-225425">
              <a:buFont typeface="Wingdings" pitchFamily="2" charset="2"/>
              <a:buChar char="§"/>
            </a:pP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Πενταετές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«Καλλιτεχνικό». </a:t>
            </a:r>
          </a:p>
          <a:p>
            <a:pPr marL="625475" lvl="1" indent="-225425">
              <a:buFont typeface="Wingdings" pitchFamily="2" charset="2"/>
              <a:buChar char="§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Διδάσκουν 70 καθηγητές - 47 με σπουδές στο εξωτερικό.</a:t>
            </a:r>
          </a:p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1882: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Ίδρυση «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Σχολής μαθημάτων τηλεγραφίας»</a:t>
            </a:r>
            <a:endParaRPr lang="el-G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4" y="6237312"/>
            <a:ext cx="9148763" cy="63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1837-2017, 180 ΧΡΟΝΙΑ ΕΜ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550" y="0"/>
            <a:ext cx="20764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44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ΕΚΠΑΙΔΕΥΣΗ ΣΤΗΝ ΕΛΛΑΔΑ     (1887-1914)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 anchor="ctr">
            <a:normAutofit lnSpcReduction="10000"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1887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ιδρύεται το 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«Σχολείο Βιομηχάνων Τεχνών»,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σκοπό την          </a:t>
            </a:r>
            <a:r>
              <a:rPr lang="el-GR" sz="2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«… η παραγωγή επιστημόνων τεχνικών ανδρών … κατάλληλων να ανταποκριθούν στις απαιτήσεις της νέας συγκυρίας που διαμόρφωναν το φιλόδοξο τεχνικό πρόγραμμα της </a:t>
            </a:r>
            <a:r>
              <a:rPr lang="el-GR" sz="2200" i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Τρικουπικής</a:t>
            </a:r>
            <a:r>
              <a:rPr lang="el-GR" sz="2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διακυβέρνησης και η είσοδος της χώρας στην εποχή του ατμού …»</a:t>
            </a:r>
            <a:r>
              <a:rPr lang="el-GR" sz="26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Αρχικά περιλαμβάνει τις Σχολές: </a:t>
            </a:r>
          </a:p>
          <a:p>
            <a:pPr lvl="1"/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Πολιτικών Μηχανικών»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«Μηχανουργών»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(τετραετείς) και </a:t>
            </a:r>
          </a:p>
          <a:p>
            <a:pPr lvl="1"/>
            <a:r>
              <a:rPr lang="el-G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«Γεωμετρών και Εργοδηγών»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(διετής).</a:t>
            </a:r>
          </a:p>
          <a:p>
            <a:r>
              <a:rPr lang="el-G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1902 – 1910: </a:t>
            </a:r>
            <a:r>
              <a:rPr lang="el-GR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Οι </a:t>
            </a:r>
            <a:r>
              <a:rPr lang="el-GR" sz="24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«Αβερώφειοι»</a:t>
            </a:r>
            <a:r>
              <a:rPr lang="el-GR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διαγωνισμοί αναδεικνύουν καθηγητές, μεταξύ των οποίων: </a:t>
            </a:r>
            <a:r>
              <a:rPr lang="el-G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Γ</a:t>
            </a:r>
            <a:r>
              <a:rPr lang="el-GR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</a:t>
            </a:r>
            <a:r>
              <a:rPr lang="el-G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Σαρρόπουλος </a:t>
            </a:r>
            <a:r>
              <a:rPr lang="el-GR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(Ηλεκτροτεχνίας), </a:t>
            </a:r>
            <a:r>
              <a:rPr lang="el-G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Α. Μιχαλόπουλος </a:t>
            </a:r>
            <a:r>
              <a:rPr lang="el-GR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(Μηχανολογίας)</a:t>
            </a:r>
          </a:p>
          <a:p>
            <a:r>
              <a:rPr lang="el-GR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1914: Το Εθνικό Μετσόβιο Πολυτεχνείο, </a:t>
            </a:r>
            <a:r>
              <a:rPr lang="el-GR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ισότιμο του Πανεπιστημίου Αθηνών,  με 4 σχολές και 20 καθηγητές: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</a:t>
            </a:r>
            <a:r>
              <a:rPr lang="el-GR" sz="22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(α) Πολιτικών Μηχανικών, (β) Μηχανολόγων, (γ) Αρχιτεκτόνων </a:t>
            </a:r>
            <a:r>
              <a:rPr lang="el-GR" sz="2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και</a:t>
            </a:r>
            <a:endParaRPr lang="el-GR" sz="2200" b="1" i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2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(δ) Ηλεκτρολόγων  και Τηλεγραφομηχανικών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                        </a:t>
            </a:r>
            <a:endParaRPr lang="el-GR" sz="22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381328"/>
            <a:ext cx="9148763" cy="48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73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3A176-F773-4FD1-BED1-9068088C62BD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619250" y="5732463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l-GR"/>
              <a:t>H</a:t>
            </a:r>
            <a:r>
              <a:rPr lang="el-GR" altLang="el-GR"/>
              <a:t>λεκτρολόγοι, ΕΜΠ, Φεβρουάριος 1915</a:t>
            </a:r>
          </a:p>
        </p:txBody>
      </p:sp>
      <p:pic>
        <p:nvPicPr>
          <p:cNvPr id="14340" name="Picture 3" descr="F:\Photos SHMMY\old photos\Cropped\img20170523_08303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438" y="585788"/>
            <a:ext cx="7356475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6135688"/>
            <a:ext cx="91487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46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ΠΡΩΤΑ ΒΗΜΑΤΑ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5" cy="56886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0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1917: Νέα οργάνωση του ΕΜΠ  </a:t>
            </a:r>
            <a:endParaRPr lang="el-GR" sz="20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</a:t>
            </a:r>
            <a:r>
              <a:rPr lang="el-GR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Υπουργός: </a:t>
            </a:r>
            <a:r>
              <a:rPr lang="el-GR" sz="20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Αλ. Παπαναστασίου</a:t>
            </a:r>
            <a:r>
              <a:rPr lang="el-GR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Δ/της </a:t>
            </a:r>
            <a:r>
              <a:rPr lang="el-GR" sz="20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Δημ</a:t>
            </a:r>
            <a:r>
              <a:rPr lang="el-GR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Έργων: </a:t>
            </a:r>
            <a:r>
              <a:rPr lang="el-GR" sz="20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Ν. </a:t>
            </a:r>
            <a:r>
              <a:rPr lang="el-GR" sz="2000" b="1" i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Κιτσίκης</a:t>
            </a:r>
            <a:r>
              <a:rPr lang="el-GR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l-GR" sz="20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000" b="1" i="1" u="sng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Πέντε σχολές</a:t>
            </a:r>
            <a:r>
              <a:rPr lang="el-GR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  <a:r>
              <a:rPr lang="el-GR" sz="20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(α) Πολ. Μηχανικών (5ετής), (β) </a:t>
            </a:r>
            <a:r>
              <a:rPr lang="el-GR" sz="18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Μηχανολόγων – Ηλεκτρολόγων </a:t>
            </a: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(5ετής)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(γ) Αρχιτεκτόνων (4ετής), (δ) Χημικών Μηχ. (4ετής), (ε) Τοπογράφων(3ετής)</a:t>
            </a: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Επί συνόλου 46 εδρών του ΕΜΠ, 3 αφορούσαν </a:t>
            </a:r>
            <a:r>
              <a:rPr lang="el-GR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Ηλεκτρολογικά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αντικείμενα: </a:t>
            </a:r>
            <a:endParaRPr lang="el-GR" sz="2000" i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el-GR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</a:t>
            </a:r>
            <a:r>
              <a:rPr lang="el-GR" sz="20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(α)  </a:t>
            </a:r>
            <a:r>
              <a:rPr lang="el-GR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Γ. Σαρρόπουλος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(1910): Ηλεκτροτεχνία, </a:t>
            </a:r>
            <a:r>
              <a:rPr lang="el-G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Ηλ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Μηχανές και Μετρήσεις,   Εργαστήριο από το 1911 – με εξουσιοδότηση πιστοποίησης μετρητών κλπ. </a:t>
            </a:r>
          </a:p>
          <a:p>
            <a:pPr lvl="0">
              <a:lnSpc>
                <a:spcPct val="80000"/>
              </a:lnSpc>
              <a:buNone/>
            </a:pPr>
            <a:r>
              <a:rPr lang="el-GR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</a:t>
            </a:r>
            <a:r>
              <a:rPr lang="el-GR" sz="20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(β) </a:t>
            </a:r>
            <a:r>
              <a:rPr lang="el-GR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Κ. Στάμος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(1918): Παραγωγή, Μεταφορά και Διανομή </a:t>
            </a:r>
            <a:r>
              <a:rPr lang="el-G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Ηλ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Ενέργειας. </a:t>
            </a:r>
          </a:p>
          <a:p>
            <a:pPr lvl="0">
              <a:lnSpc>
                <a:spcPct val="80000"/>
              </a:lnSpc>
              <a:buNone/>
            </a:pP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</a:t>
            </a:r>
            <a:r>
              <a:rPr lang="el-GR" sz="20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(γ) </a:t>
            </a:r>
            <a:r>
              <a:rPr lang="el-GR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Κ. </a:t>
            </a:r>
            <a:r>
              <a:rPr lang="el-GR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Γουναράκης</a:t>
            </a:r>
            <a:r>
              <a:rPr lang="el-GR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(1921): Θεωρητική </a:t>
            </a:r>
            <a:r>
              <a:rPr lang="el-G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Ηλ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/</a:t>
            </a:r>
            <a:r>
              <a:rPr lang="el-G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νία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και Τηλεπικοινωνίες</a:t>
            </a: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4 Έδρες αφορούσαν</a:t>
            </a:r>
            <a:r>
              <a:rPr lang="el-GR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Μηχανολογικά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αντικείμενα</a:t>
            </a:r>
            <a:r>
              <a:rPr lang="el-GR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lang="el-GR" sz="2000" i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l-GR" sz="20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Οι ανάγκες σε ηλεκτρολόγους και η κάλυψή τους: </a:t>
            </a:r>
          </a:p>
          <a:p>
            <a:pPr marL="625475" lvl="1" indent="-225425">
              <a:lnSpc>
                <a:spcPct val="80000"/>
              </a:lnSpc>
            </a:pP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Μέχρι το 1920, μικρές οι ανάγκες σε επιστήμονες μηχανικούς, </a:t>
            </a:r>
          </a:p>
          <a:p>
            <a:pPr marL="625475" lvl="1" indent="-225425">
              <a:lnSpc>
                <a:spcPct val="80000"/>
              </a:lnSpc>
            </a:pP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κάλυψή τους από  το εξωτερικό </a:t>
            </a:r>
          </a:p>
          <a:p>
            <a:pPr marL="625475" lvl="1" indent="-225425">
              <a:lnSpc>
                <a:spcPct val="80000"/>
              </a:lnSpc>
            </a:pP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συχνά σε συνδυασμό με ίδρυση βιομηχανικών επιχειρήσεων: </a:t>
            </a:r>
            <a:r>
              <a:rPr lang="el-GR" sz="18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«</a:t>
            </a:r>
            <a:r>
              <a:rPr lang="el-GR" sz="18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Κύκλος της Ζυρίχης</a:t>
            </a:r>
            <a:r>
              <a:rPr lang="el-GR" sz="18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» ,  Ν. </a:t>
            </a:r>
            <a:r>
              <a:rPr lang="el-GR" sz="1800" i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Βλάγκαλης</a:t>
            </a:r>
            <a:r>
              <a:rPr lang="el-GR" sz="18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Α. Κανελλόπουλος, </a:t>
            </a:r>
            <a:r>
              <a:rPr lang="el-GR" sz="1800" i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Κλ</a:t>
            </a:r>
            <a:r>
              <a:rPr lang="el-GR" sz="18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1800" i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Στυλιανίδης</a:t>
            </a:r>
            <a:r>
              <a:rPr lang="el-GR" sz="18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κ.α. </a:t>
            </a:r>
          </a:p>
          <a:p>
            <a:pPr marL="625475" lvl="1" indent="-225425">
              <a:lnSpc>
                <a:spcPct val="80000"/>
              </a:lnSpc>
            </a:pP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Τα επόμενα χρόνια, ραγδαία</a:t>
            </a:r>
            <a:r>
              <a:rPr lang="el-GR" sz="18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αύξηση των αναγκών</a:t>
            </a:r>
            <a:r>
              <a:rPr lang="el-GR" sz="18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σε μηχανικούς γενικά αλλά</a:t>
            </a:r>
            <a:r>
              <a:rPr lang="el-GR" sz="18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και σε Μηχανολόγους - Ηλεκτρολόγους. </a:t>
            </a:r>
          </a:p>
          <a:p>
            <a:pPr marL="625475" lvl="1" indent="-225425">
              <a:lnSpc>
                <a:spcPct val="80000"/>
              </a:lnSpc>
            </a:pPr>
            <a:r>
              <a:rPr lang="el-GR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Οι ηλεκτροδοτούμενοι </a:t>
            </a:r>
            <a:r>
              <a:rPr lang="el-GR" sz="18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οικισμοί: </a:t>
            </a:r>
            <a:r>
              <a:rPr lang="el-GR" sz="18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Το 1919 ανήλθαν σε 24, </a:t>
            </a:r>
            <a:r>
              <a:rPr lang="el-GR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από </a:t>
            </a:r>
            <a:r>
              <a:rPr lang="el-GR" sz="18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8</a:t>
            </a:r>
            <a:r>
              <a:rPr lang="el-GR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το 1910</a:t>
            </a:r>
            <a:r>
              <a:rPr lang="el-GR" sz="1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marL="625475" lvl="1" indent="-225425">
              <a:lnSpc>
                <a:spcPct val="80000"/>
              </a:lnSpc>
            </a:pPr>
            <a:endParaRPr lang="el-GR" sz="18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625475" lvl="1" indent="-225425">
              <a:lnSpc>
                <a:spcPct val="80000"/>
              </a:lnSpc>
            </a:pPr>
            <a:r>
              <a:rPr lang="el-GR" sz="18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Ηλεκτροδοτούμενοι οικισμοί: </a:t>
            </a:r>
            <a:r>
              <a:rPr lang="el-GR" sz="1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Από 24 το 1919, ανήλθαν σε 242 το 1929</a:t>
            </a:r>
            <a:r>
              <a:rPr lang="el-GR" sz="1800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r>
              <a:rPr lang="el-GR" sz="18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</a:t>
            </a:r>
            <a:endParaRPr lang="el-GR" sz="18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6237312"/>
            <a:ext cx="9148763" cy="6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91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ΠΕΡΙΟΔΟΣ ΤΟΥ ΜΕΣΟΠΟΛΕΜΟΥ 1919-1940(50)</a:t>
            </a:r>
            <a:b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ηλεκτρική ενέργεια 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l-GR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l-GR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Τεχνολογικές πρόοδοι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</a:t>
            </a:r>
            <a:r>
              <a:rPr lang="en-US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Μετά το 1920: Πετρέλαιο αντί άνθρακα, Ντήζελ αντί ατμομηχανής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- Κυριαρχία ΕΡ έναντι του ΣΡ </a:t>
            </a:r>
            <a:r>
              <a:rPr lang="en-US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 </a:t>
            </a:r>
            <a:r>
              <a:rPr lang="el-GR" sz="7200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Τέλος του </a:t>
            </a:r>
            <a:r>
              <a:rPr lang="el-GR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</a:t>
            </a:r>
            <a:r>
              <a:rPr lang="en-US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War of currents</a:t>
            </a:r>
            <a:r>
              <a:rPr lang="el-GR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»</a:t>
            </a:r>
            <a:r>
              <a:rPr lang="en-US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- Διασυνδεδεμένα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αντί </a:t>
            </a:r>
            <a:r>
              <a:rPr lang="el-GR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Αυτόνομα Συστήματα Ηλεκτρικής Ενέργειας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– </a:t>
            </a:r>
            <a:r>
              <a:rPr lang="en-US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CIGRE, 1921</a:t>
            </a:r>
            <a:endParaRPr lang="el-GR" sz="72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Πρωτογενείς πηγές στη χώρα μας εισαγόμενες: </a:t>
            </a:r>
            <a:r>
              <a:rPr lang="el-GR" sz="72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λιθάνθρακας, πετρέλαιο</a:t>
            </a:r>
            <a:endParaRPr lang="el-GR" sz="72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- 1915:   Προσπάθεια χρήσης λιγνιτών αντί λιθάνθρακα – αποτυχία</a:t>
            </a:r>
            <a:r>
              <a:rPr lang="el-GR" sz="72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l-GR" sz="72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- 1818:  </a:t>
            </a:r>
            <a:r>
              <a:rPr lang="el-GR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«Περί εκμεταλλεύσεως της δυνάμεως των ρεόντων υδάτων» -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«Γλαύκος», 1922.</a:t>
            </a:r>
            <a:r>
              <a:rPr lang="el-GR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lang="el-GR" sz="7200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1926: Ανάθεση ηλεκτροδότησης της Αττικής  στην </a:t>
            </a:r>
            <a:r>
              <a:rPr lang="en-US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Power</a:t>
            </a:r>
            <a:r>
              <a:rPr lang="el-GR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and Traction</a:t>
            </a:r>
            <a:r>
              <a:rPr lang="el-GR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(ΗΕΑΠ) </a:t>
            </a:r>
          </a:p>
          <a:p>
            <a:pPr>
              <a:lnSpc>
                <a:spcPct val="120000"/>
              </a:lnSpc>
              <a:buNone/>
            </a:pPr>
            <a:r>
              <a:rPr lang="el-GR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	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Ανταγωνισμός εγχώριων και ξένων κεφαλαίων, </a:t>
            </a:r>
            <a:r>
              <a:rPr lang="el-GR" sz="72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«Αποικιοκρατική Σύμβαση»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αλλά</a:t>
            </a:r>
            <a:r>
              <a:rPr lang="el-GR" sz="72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l-GR" sz="72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- Κάλυψε πλήρως τις ανάγκες σε ηλεκτροδότηση και έλξη, εισήγαγε νέα τεχνολογία.</a:t>
            </a:r>
            <a:endParaRPr lang="en-US" sz="72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1920 – 30: Μεγάλη ανάπτυξη – επέκταση στην επαρχία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72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- Ηλεκτροδοτούμενοι οικισμοί: Το 1918 - 21, το 1929 – 242 και το 1939 - 390</a:t>
            </a:r>
          </a:p>
          <a:p>
            <a:pPr>
              <a:lnSpc>
                <a:spcPct val="120000"/>
              </a:lnSpc>
            </a:pPr>
            <a:r>
              <a:rPr lang="el-GR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1940 – 50: </a:t>
            </a:r>
            <a:r>
              <a:rPr lang="el-GR" sz="72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Ε</a:t>
            </a:r>
            <a:r>
              <a:rPr lang="el-GR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μπόλεμη περίοδος</a:t>
            </a:r>
          </a:p>
          <a:p>
            <a:pPr>
              <a:lnSpc>
                <a:spcPct val="120000"/>
              </a:lnSpc>
              <a:buNone/>
            </a:pPr>
            <a:r>
              <a:rPr lang="el-GR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Μεγάλες καταστροφές εγκαταστάσεων, ιδίως στην επαρχία. </a:t>
            </a:r>
          </a:p>
          <a:p>
            <a:pPr>
              <a:lnSpc>
                <a:spcPct val="120000"/>
              </a:lnSpc>
              <a:buNone/>
            </a:pP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- Παραγωγή: </a:t>
            </a:r>
            <a:r>
              <a:rPr lang="en-US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To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1939</a:t>
            </a:r>
            <a:r>
              <a:rPr lang="en-US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234</a:t>
            </a:r>
            <a:r>
              <a:rPr lang="en-US" sz="72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GWh</a:t>
            </a:r>
            <a:r>
              <a:rPr lang="en-US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l-GR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το </a:t>
            </a:r>
            <a:r>
              <a:rPr lang="en-US" sz="72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1944 – 101GWh</a:t>
            </a:r>
            <a:endParaRPr lang="el-GR" sz="72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237312"/>
            <a:ext cx="9148763" cy="6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34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p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8412"/>
            <a:ext cx="33162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32656"/>
            <a:ext cx="7772400" cy="762000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Διαφήμιση της ΗΕΑΠ το 1932</a:t>
            </a:r>
            <a:endParaRPr lang="en-GB" altLang="el-GR" sz="32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135688"/>
            <a:ext cx="91487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22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ΠΕΡΙΟΔΟΣ ΤΟΥ ΜΕΣΟΠΟΛΕΜΟΥ 1919-1940(50)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Τηλεπικοινωνίες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184576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1922-23: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Τηλεγραφικές υπηρεσίες σε όλη τη χώρα, όμως μόνον αστική τηλεφωνία, με 2.000 συνδρομητές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συνολικά σε 8 επαρχιακές πόλεις </a:t>
            </a:r>
          </a:p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Ανώνυμη Ελληνική Τηλεφωνική Εταιρεία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AETE,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αναπτύσσει την αυτόματη τηλεφωνία στο εσωτερικό και η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Telegraph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το Εξωτερικό, υπό την εποπτεία του Υπουργείου Συγκοινωνιών – Γ.Δ.  ΤΤΤ.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1930: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Εξαγορά της ΑΕΤΕ από την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Siemens&amp;Halske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ακολουθεί ταχεία ανάπτυξη</a:t>
            </a:r>
          </a:p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1932-34: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Τηλεφωνική σύνδεση Αθήνας-Θεσσαλονίκης και ακολούθως με ολόκληρη την Ευρώπη</a:t>
            </a:r>
            <a:endPara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1940: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45.000 συνδρομητές τηλεφώνου, 42 τηλεφωνικά κέντρα,                  	    5.500 κοινοτικά τηλεφωνεία</a:t>
            </a:r>
          </a:p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 – 49: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Μεγάλες καταστροφές των εγκαταστάσεων.</a:t>
            </a:r>
          </a:p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1949: 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Ίδρυση του ΟΤΕ, κρατικό μονοπώλιο μετά από εξαγορά όλων των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ιδιωτικών εταιρειών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237312"/>
            <a:ext cx="9148763" cy="6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54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25174</TotalTime>
  <Words>1670</Words>
  <Application>Microsoft Office PowerPoint</Application>
  <PresentationFormat>On-screen Show (4:3)</PresentationFormat>
  <Paragraphs>195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Θέμα του Office</vt:lpstr>
      <vt:lpstr>100  ΧΡΟΝΙΑ  ΤΗΣ  ΣΗΜΜΥ - ΕΜΠ   Μια συνοπτική ιστορική ανασκόπηση </vt:lpstr>
      <vt:lpstr>Η ΔΙΕΘΝΗΣ ΚΑΙ Η ΕΛΛΗΝΙΚΗ ΠΟΡΕΙΑ ΑΝΑΠΤΥΞΗΣ ΤΩΝ ΕΦΑΡΜΟΓΩΝ ΤΟΥ ΗΛΕΚΤΡΙΣΜΟΥ</vt:lpstr>
      <vt:lpstr>Η  ΕΚΠΑΙΔΕΥΣΗ  ΣΤΗΝ ΕΛΛΑΔΑ  (1837-1882)</vt:lpstr>
      <vt:lpstr>Η ΕΚΠΑΙΔΕΥΣΗ ΣΤΗΝ ΕΛΛΑΔΑ     (1887-1914)</vt:lpstr>
      <vt:lpstr>Slide 5</vt:lpstr>
      <vt:lpstr>ΤΑ ΠΡΩΤΑ ΒΗΜΑΤΑ</vt:lpstr>
      <vt:lpstr>Η ΠΕΡΙΟΔΟΣ ΤΟΥ ΜΕΣΟΠΟΛΕΜΟΥ 1919-1940(50) Η ηλεκτρική ενέργεια </vt:lpstr>
      <vt:lpstr>Διαφήμιση της ΗΕΑΠ το 1932</vt:lpstr>
      <vt:lpstr>Η ΠΕΡΙΟΔΟΣ ΤΟΥ ΜΕΣΟΠΟΛΕΜΟΥ 1919-1940(50)  Οι Τηλεπικοινωνίες</vt:lpstr>
      <vt:lpstr>ΤΟ ΕΜΠ ΚΑΤΑ ΤΟ ΜΕΣΟΠΟΛΕΜΟ  1919-1940/50 </vt:lpstr>
      <vt:lpstr>Η ΑΝΑΠΤΥΞΗ ΤΩΝ ΗΛΕΚΤΡΟΛΟΓΙΚΩΝ ΣΠΟΥΔΩΝ ΣΤΟ ΕΜΠ ΚΑΤΑ ΤΗΝ ΠΕΡΙΟΔΟ 1919-50</vt:lpstr>
      <vt:lpstr> Η ΜΕΤΑΠΟΛΕΜΙΚΗ ΠΕΡΙΟΔΟΣ         Η ηλεκτρική ενέργεια </vt:lpstr>
      <vt:lpstr>Α’ ΠΡΟΓΡΑΜΜΑ 1950 – 55 Σύμβουλος οργάνωσης της ΔΕΗ και επίβλεψης έργων: EBASCO Services    </vt:lpstr>
      <vt:lpstr>Slide 14</vt:lpstr>
      <vt:lpstr>   Η ΜΕΤΑΠΟΛΕΜΙΚΗ ΠΕΡΙΟΔΟΣ         Οι τηλεπικοινωνίες</vt:lpstr>
      <vt:lpstr>Η ΣΧΟΛΗ ΚΑΤΑ ΤΗΝ ΠΕΡΙΟΔΟ  1950-75        </vt:lpstr>
      <vt:lpstr>Η ΣΧΟΛΗ ΑΠΟ ΤΟ 1975  ΚΑΙ ΜΕΤΑ</vt:lpstr>
      <vt:lpstr>Η ΣΗΜΜΥ ΜΕΤΑ ΤΟ 1990</vt:lpstr>
      <vt:lpstr>ΤΟ ΠΑΡΟΝ ΚΑΙ ΜΕΛΛΟΝ ΤΗΣ ΣΧΟΛΗΣ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ΠΡΟΗΓΟΥΜΕΝΗ ΠΕΡΙΟΔΟΣ</dc:title>
  <dc:creator>Μιχάλης Παπαδόπουλος</dc:creator>
  <cp:lastModifiedBy>IFG</cp:lastModifiedBy>
  <cp:revision>219</cp:revision>
  <dcterms:created xsi:type="dcterms:W3CDTF">2017-09-30T06:34:22Z</dcterms:created>
  <dcterms:modified xsi:type="dcterms:W3CDTF">2017-11-25T12:52:13Z</dcterms:modified>
</cp:coreProperties>
</file>